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aleway"/>
      <p:regular r:id="rId13"/>
      <p:bold r:id="rId14"/>
      <p:italic r:id="rId15"/>
      <p:boldItalic r:id="rId16"/>
    </p:embeddedFont>
    <p:embeddedFont>
      <p:font typeface="Poppins Medium"/>
      <p:regular r:id="rId17"/>
      <p:bold r:id="rId18"/>
      <p:italic r:id="rId19"/>
      <p:boldItalic r:id="rId20"/>
    </p:embeddedFont>
    <p:embeddedFont>
      <p:font typeface="Poppins SemiBold"/>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Medium-boldItalic.fntdata"/><Relationship Id="rId11" Type="http://schemas.openxmlformats.org/officeDocument/2006/relationships/slide" Target="slides/slide6.xml"/><Relationship Id="rId22" Type="http://schemas.openxmlformats.org/officeDocument/2006/relationships/font" Target="fonts/PoppinsSemiBold-bold.fntdata"/><Relationship Id="rId10" Type="http://schemas.openxmlformats.org/officeDocument/2006/relationships/slide" Target="slides/slide5.xml"/><Relationship Id="rId21" Type="http://schemas.openxmlformats.org/officeDocument/2006/relationships/font" Target="fonts/PoppinsSemiBold-regular.fntdata"/><Relationship Id="rId13" Type="http://schemas.openxmlformats.org/officeDocument/2006/relationships/font" Target="fonts/Raleway-regular.fntdata"/><Relationship Id="rId24" Type="http://schemas.openxmlformats.org/officeDocument/2006/relationships/font" Target="fonts/PoppinsSemiBold-boldItalic.fntdata"/><Relationship Id="rId12" Type="http://schemas.openxmlformats.org/officeDocument/2006/relationships/slide" Target="slides/slide7.xml"/><Relationship Id="rId23" Type="http://schemas.openxmlformats.org/officeDocument/2006/relationships/font" Target="fonts/PoppinsSemi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italic.fntdata"/><Relationship Id="rId14" Type="http://schemas.openxmlformats.org/officeDocument/2006/relationships/font" Target="fonts/Raleway-bold.fntdata"/><Relationship Id="rId17" Type="http://schemas.openxmlformats.org/officeDocument/2006/relationships/font" Target="fonts/PoppinsMedium-regular.fntdata"/><Relationship Id="rId16" Type="http://schemas.openxmlformats.org/officeDocument/2006/relationships/font" Target="fonts/Raleway-boldItalic.fntdata"/><Relationship Id="rId5" Type="http://schemas.openxmlformats.org/officeDocument/2006/relationships/notesMaster" Target="notesMasters/notesMaster1.xml"/><Relationship Id="rId19" Type="http://schemas.openxmlformats.org/officeDocument/2006/relationships/font" Target="fonts/PoppinsMedium-italic.fntdata"/><Relationship Id="rId6" Type="http://schemas.openxmlformats.org/officeDocument/2006/relationships/slide" Target="slides/slide1.xml"/><Relationship Id="rId18" Type="http://schemas.openxmlformats.org/officeDocument/2006/relationships/font" Target="fonts/PoppinsMedium-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4c608f6a1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4c608f6a1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4c608f6a1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4c608f6a1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4c608f6a1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4c608f6a1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4c608f6a1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4c608f6a1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4c608f6a14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4c608f6a14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4c608f6a14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4c608f6a14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jp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41414"/>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380825"/>
            <a:ext cx="8520600" cy="1010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chemeClr val="lt1"/>
                </a:solidFill>
                <a:latin typeface="Poppins SemiBold"/>
                <a:ea typeface="Poppins SemiBold"/>
                <a:cs typeface="Poppins SemiBold"/>
                <a:sym typeface="Poppins SemiBold"/>
              </a:rPr>
              <a:t>VIGILANT</a:t>
            </a:r>
            <a:endParaRPr>
              <a:solidFill>
                <a:schemeClr val="lt1"/>
              </a:solidFill>
              <a:latin typeface="Poppins SemiBold"/>
              <a:ea typeface="Poppins SemiBold"/>
              <a:cs typeface="Poppins SemiBold"/>
              <a:sym typeface="Poppins SemiBold"/>
            </a:endParaRPr>
          </a:p>
        </p:txBody>
      </p:sp>
      <p:sp>
        <p:nvSpPr>
          <p:cNvPr id="55" name="Google Shape;55;p13"/>
          <p:cNvSpPr txBox="1"/>
          <p:nvPr>
            <p:ph idx="1" type="subTitle"/>
          </p:nvPr>
        </p:nvSpPr>
        <p:spPr>
          <a:xfrm>
            <a:off x="311700" y="24286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B7B7B7"/>
                </a:solidFill>
                <a:latin typeface="Poppins SemiBold"/>
                <a:ea typeface="Poppins SemiBold"/>
                <a:cs typeface="Poppins SemiBold"/>
                <a:sym typeface="Poppins SemiBold"/>
              </a:rPr>
              <a:t>Accident detection system.</a:t>
            </a:r>
            <a:endParaRPr>
              <a:solidFill>
                <a:srgbClr val="B7B7B7"/>
              </a:solidFill>
              <a:latin typeface="Poppins SemiBold"/>
              <a:ea typeface="Poppins SemiBold"/>
              <a:cs typeface="Poppins SemiBold"/>
              <a:sym typeface="Poppins SemiBold"/>
            </a:endParaRPr>
          </a:p>
        </p:txBody>
      </p:sp>
      <p:pic>
        <p:nvPicPr>
          <p:cNvPr id="56" name="Google Shape;56;p13"/>
          <p:cNvPicPr preferRelativeResize="0"/>
          <p:nvPr/>
        </p:nvPicPr>
        <p:blipFill>
          <a:blip r:embed="rId3">
            <a:alphaModFix/>
          </a:blip>
          <a:stretch>
            <a:fillRect/>
          </a:stretch>
        </p:blipFill>
        <p:spPr>
          <a:xfrm>
            <a:off x="8349950" y="227825"/>
            <a:ext cx="586800" cy="586800"/>
          </a:xfrm>
          <a:prstGeom prst="rect">
            <a:avLst/>
          </a:prstGeom>
          <a:noFill/>
          <a:ln>
            <a:noFill/>
          </a:ln>
          <a:effectLst>
            <a:outerShdw blurRad="57150" rotWithShape="0" algn="bl" dir="4740000" dist="19050">
              <a:srgbClr val="B7B7B7">
                <a:alpha val="19000"/>
              </a:srgbClr>
            </a:outerShdw>
          </a:effectLst>
        </p:spPr>
      </p:pic>
      <p:sp>
        <p:nvSpPr>
          <p:cNvPr id="57" name="Google Shape;57;p13"/>
          <p:cNvSpPr txBox="1"/>
          <p:nvPr>
            <p:ph idx="1" type="subTitle"/>
          </p:nvPr>
        </p:nvSpPr>
        <p:spPr>
          <a:xfrm>
            <a:off x="311700" y="32212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000">
                <a:latin typeface="Poppins Medium"/>
                <a:ea typeface="Poppins Medium"/>
                <a:cs typeface="Poppins Medium"/>
                <a:sym typeface="Poppins Medium"/>
              </a:rPr>
              <a:t>Sonia. </a:t>
            </a:r>
            <a:r>
              <a:rPr lang="en" sz="2000">
                <a:latin typeface="Poppins Medium"/>
                <a:ea typeface="Poppins Medium"/>
                <a:cs typeface="Poppins Medium"/>
                <a:sym typeface="Poppins Medium"/>
              </a:rPr>
              <a:t> Maharshi. </a:t>
            </a:r>
            <a:r>
              <a:rPr lang="en" sz="2000">
                <a:latin typeface="Poppins Medium"/>
                <a:ea typeface="Poppins Medium"/>
                <a:cs typeface="Poppins Medium"/>
                <a:sym typeface="Poppins Medium"/>
              </a:rPr>
              <a:t>Shanthi. </a:t>
            </a:r>
            <a:r>
              <a:rPr lang="en" sz="2000">
                <a:latin typeface="Poppins Medium"/>
                <a:ea typeface="Poppins Medium"/>
                <a:cs typeface="Poppins Medium"/>
                <a:sym typeface="Poppins Medium"/>
              </a:rPr>
              <a:t>Aswin.</a:t>
            </a:r>
            <a:endParaRPr sz="2000">
              <a:latin typeface="Poppins Medium"/>
              <a:ea typeface="Poppins Medium"/>
              <a:cs typeface="Poppins Medium"/>
              <a:sym typeface="Poppins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41414"/>
        </a:solidFill>
      </p:bgPr>
    </p:bg>
    <p:spTree>
      <p:nvGrpSpPr>
        <p:cNvPr id="61" name="Shape 61"/>
        <p:cNvGrpSpPr/>
        <p:nvPr/>
      </p:nvGrpSpPr>
      <p:grpSpPr>
        <a:xfrm>
          <a:off x="0" y="0"/>
          <a:ext cx="0" cy="0"/>
          <a:chOff x="0" y="0"/>
          <a:chExt cx="0" cy="0"/>
        </a:xfrm>
      </p:grpSpPr>
      <p:sp>
        <p:nvSpPr>
          <p:cNvPr id="62" name="Google Shape;62;p14"/>
          <p:cNvSpPr txBox="1"/>
          <p:nvPr/>
        </p:nvSpPr>
        <p:spPr>
          <a:xfrm>
            <a:off x="385450" y="307550"/>
            <a:ext cx="2827800" cy="58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F6B26B"/>
                </a:solidFill>
                <a:latin typeface="Raleway"/>
                <a:ea typeface="Raleway"/>
                <a:cs typeface="Raleway"/>
                <a:sym typeface="Raleway"/>
              </a:rPr>
              <a:t>Introduction:</a:t>
            </a:r>
            <a:endParaRPr b="1" sz="2300">
              <a:solidFill>
                <a:srgbClr val="F6B26B"/>
              </a:solidFill>
              <a:latin typeface="Raleway"/>
              <a:ea typeface="Raleway"/>
              <a:cs typeface="Raleway"/>
              <a:sym typeface="Raleway"/>
            </a:endParaRPr>
          </a:p>
        </p:txBody>
      </p:sp>
      <p:sp>
        <p:nvSpPr>
          <p:cNvPr id="63" name="Google Shape;63;p14"/>
          <p:cNvSpPr txBox="1"/>
          <p:nvPr/>
        </p:nvSpPr>
        <p:spPr>
          <a:xfrm>
            <a:off x="385450" y="843125"/>
            <a:ext cx="5402700" cy="3674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500">
                <a:solidFill>
                  <a:schemeClr val="lt1"/>
                </a:solidFill>
                <a:latin typeface="Poppins SemiBold"/>
                <a:ea typeface="Poppins SemiBold"/>
                <a:cs typeface="Poppins SemiBold"/>
                <a:sym typeface="Poppins SemiBold"/>
              </a:rPr>
              <a:t>Road accidents rates are very high nowadays, especially two wheelers. Timely medical aid can help in saving lives. This system aims to alert the nearby medical center about the accident to provide immediate medical aid.</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Clr>
                <a:schemeClr val="dk1"/>
              </a:buClr>
              <a:buSzPts val="1100"/>
              <a:buFont typeface="Arial"/>
              <a:buNone/>
            </a:pPr>
            <a:r>
              <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Clr>
                <a:schemeClr val="dk1"/>
              </a:buClr>
              <a:buSzPts val="1100"/>
              <a:buFont typeface="Arial"/>
              <a:buNone/>
            </a:pPr>
            <a:r>
              <a:rPr lang="en" sz="1500">
                <a:solidFill>
                  <a:schemeClr val="lt1"/>
                </a:solidFill>
                <a:latin typeface="Poppins SemiBold"/>
                <a:ea typeface="Poppins SemiBold"/>
                <a:cs typeface="Poppins SemiBold"/>
                <a:sym typeface="Poppins SemiBold"/>
              </a:rPr>
              <a:t>The accelerometer in the phones senses any sudden impacts or forces caused by an accident. Thus the the Android application in the mobile phone will send text messages to the nearest medical center and friends for help. </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Clr>
                <a:schemeClr val="dk1"/>
              </a:buClr>
              <a:buSzPts val="1100"/>
              <a:buFont typeface="Arial"/>
              <a:buNone/>
            </a:pPr>
            <a:r>
              <a:t/>
            </a:r>
            <a:endParaRPr sz="1500">
              <a:solidFill>
                <a:schemeClr val="lt1"/>
              </a:solidFill>
              <a:latin typeface="Poppins SemiBold"/>
              <a:ea typeface="Poppins SemiBold"/>
              <a:cs typeface="Poppins SemiBold"/>
              <a:sym typeface="Poppins SemiBold"/>
            </a:endParaRPr>
          </a:p>
        </p:txBody>
      </p:sp>
      <p:pic>
        <p:nvPicPr>
          <p:cNvPr id="64" name="Google Shape;64;p14"/>
          <p:cNvPicPr preferRelativeResize="0"/>
          <p:nvPr/>
        </p:nvPicPr>
        <p:blipFill rotWithShape="1">
          <a:blip r:embed="rId3">
            <a:alphaModFix/>
          </a:blip>
          <a:srcRect b="6488" l="-5702" r="-3336" t="-9816"/>
          <a:stretch/>
        </p:blipFill>
        <p:spPr>
          <a:xfrm>
            <a:off x="6030200" y="749200"/>
            <a:ext cx="2671900" cy="3493125"/>
          </a:xfrm>
          <a:prstGeom prst="rect">
            <a:avLst/>
          </a:prstGeom>
          <a:noFill/>
          <a:ln>
            <a:noFill/>
          </a:ln>
          <a:effectLst>
            <a:outerShdw blurRad="42863" rotWithShape="0" algn="bl">
              <a:srgbClr val="000000"/>
            </a:outerShdw>
          </a:effectLst>
        </p:spPr>
      </p:pic>
      <p:pic>
        <p:nvPicPr>
          <p:cNvPr id="65" name="Google Shape;65;p14"/>
          <p:cNvPicPr preferRelativeResize="0"/>
          <p:nvPr/>
        </p:nvPicPr>
        <p:blipFill>
          <a:blip r:embed="rId4">
            <a:alphaModFix/>
          </a:blip>
          <a:stretch>
            <a:fillRect/>
          </a:stretch>
        </p:blipFill>
        <p:spPr>
          <a:xfrm>
            <a:off x="8349950" y="227825"/>
            <a:ext cx="586800" cy="586800"/>
          </a:xfrm>
          <a:prstGeom prst="rect">
            <a:avLst/>
          </a:prstGeom>
          <a:noFill/>
          <a:ln>
            <a:noFill/>
          </a:ln>
          <a:effectLst>
            <a:outerShdw blurRad="57150" rotWithShape="0" algn="bl" dir="4740000" dist="19050">
              <a:srgbClr val="B7B7B7">
                <a:alpha val="19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41414"/>
        </a:solidFill>
      </p:bgPr>
    </p:bg>
    <p:spTree>
      <p:nvGrpSpPr>
        <p:cNvPr id="69" name="Shape 69"/>
        <p:cNvGrpSpPr/>
        <p:nvPr/>
      </p:nvGrpSpPr>
      <p:grpSpPr>
        <a:xfrm>
          <a:off x="0" y="0"/>
          <a:ext cx="0" cy="0"/>
          <a:chOff x="0" y="0"/>
          <a:chExt cx="0" cy="0"/>
        </a:xfrm>
      </p:grpSpPr>
      <p:sp>
        <p:nvSpPr>
          <p:cNvPr id="70" name="Google Shape;70;p15"/>
          <p:cNvSpPr txBox="1"/>
          <p:nvPr/>
        </p:nvSpPr>
        <p:spPr>
          <a:xfrm>
            <a:off x="300900" y="281725"/>
            <a:ext cx="2827800" cy="58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u="sng">
                <a:solidFill>
                  <a:srgbClr val="F6B26B"/>
                </a:solidFill>
                <a:latin typeface="Poppins SemiBold"/>
                <a:ea typeface="Poppins SemiBold"/>
                <a:cs typeface="Poppins SemiBold"/>
                <a:sym typeface="Poppins SemiBold"/>
              </a:rPr>
              <a:t>Problem statement</a:t>
            </a:r>
            <a:endParaRPr sz="1800" u="sng">
              <a:solidFill>
                <a:srgbClr val="F6B26B"/>
              </a:solidFill>
              <a:latin typeface="Poppins SemiBold"/>
              <a:ea typeface="Poppins SemiBold"/>
              <a:cs typeface="Poppins SemiBold"/>
              <a:sym typeface="Poppins SemiBold"/>
            </a:endParaRPr>
          </a:p>
        </p:txBody>
      </p:sp>
      <p:sp>
        <p:nvSpPr>
          <p:cNvPr id="71" name="Google Shape;71;p15"/>
          <p:cNvSpPr txBox="1"/>
          <p:nvPr/>
        </p:nvSpPr>
        <p:spPr>
          <a:xfrm>
            <a:off x="343625" y="868525"/>
            <a:ext cx="5645100" cy="3905700"/>
          </a:xfrm>
          <a:prstGeom prst="rect">
            <a:avLst/>
          </a:prstGeom>
          <a:noFill/>
          <a:ln>
            <a:noFill/>
          </a:ln>
        </p:spPr>
        <p:txBody>
          <a:bodyPr anchorCtr="0" anchor="t" bIns="91425" lIns="91425" spcFirstLastPara="1" rIns="91425" wrap="square" tIns="91425">
            <a:noAutofit/>
          </a:bodyPr>
          <a:lstStyle/>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Just in the year 2021 , </a:t>
            </a:r>
            <a:r>
              <a:rPr lang="en" sz="1500">
                <a:solidFill>
                  <a:srgbClr val="00FF00"/>
                </a:solidFill>
                <a:latin typeface="Poppins SemiBold"/>
                <a:ea typeface="Poppins SemiBold"/>
                <a:cs typeface="Poppins SemiBold"/>
                <a:sym typeface="Poppins SemiBold"/>
              </a:rPr>
              <a:t>4,12,432 road accidents </a:t>
            </a:r>
            <a:r>
              <a:rPr lang="en" sz="1500">
                <a:solidFill>
                  <a:schemeClr val="lt1"/>
                </a:solidFill>
                <a:latin typeface="Poppins SemiBold"/>
                <a:ea typeface="Poppins SemiBold"/>
                <a:cs typeface="Poppins SemiBold"/>
                <a:sym typeface="Poppins SemiBold"/>
              </a:rPr>
              <a:t>happened in our country and o</a:t>
            </a:r>
            <a:r>
              <a:rPr lang="en" sz="1500">
                <a:solidFill>
                  <a:schemeClr val="lt1"/>
                </a:solidFill>
                <a:latin typeface="Poppins SemiBold"/>
                <a:ea typeface="Poppins SemiBold"/>
                <a:cs typeface="Poppins SemiBold"/>
                <a:sym typeface="Poppins SemiBold"/>
              </a:rPr>
              <a:t>ut of which</a:t>
            </a:r>
            <a:r>
              <a:rPr lang="en" sz="1500">
                <a:solidFill>
                  <a:srgbClr val="00FF00"/>
                </a:solidFill>
                <a:latin typeface="Poppins SemiBold"/>
                <a:ea typeface="Poppins SemiBold"/>
                <a:cs typeface="Poppins SemiBold"/>
                <a:sym typeface="Poppins SemiBold"/>
              </a:rPr>
              <a:t>  1,53,972 people lost their lives.</a:t>
            </a:r>
            <a:endParaRPr sz="1500">
              <a:solidFill>
                <a:srgbClr val="00FF00"/>
              </a:solidFill>
              <a:latin typeface="Poppins SemiBold"/>
              <a:ea typeface="Poppins SemiBold"/>
              <a:cs typeface="Poppins SemiBold"/>
              <a:sym typeface="Poppins SemiBold"/>
            </a:endParaRPr>
          </a:p>
          <a:p>
            <a:pPr indent="0" lvl="0" marL="0" rtl="0" algn="just">
              <a:spcBef>
                <a:spcPts val="0"/>
              </a:spcBef>
              <a:spcAft>
                <a:spcPts val="0"/>
              </a:spcAft>
              <a:buNone/>
            </a:pPr>
            <a:r>
              <a:t/>
            </a:r>
            <a:endParaRPr sz="1500">
              <a:solidFill>
                <a:schemeClr val="lt1"/>
              </a:solidFill>
              <a:latin typeface="Poppins SemiBold"/>
              <a:ea typeface="Poppins SemiBold"/>
              <a:cs typeface="Poppins SemiBold"/>
              <a:sym typeface="Poppins SemiBold"/>
            </a:endParaRPr>
          </a:p>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A major reason for the deaths is </a:t>
            </a:r>
            <a:r>
              <a:rPr lang="en" sz="1500">
                <a:solidFill>
                  <a:srgbClr val="00FF00"/>
                </a:solidFill>
                <a:latin typeface="Poppins SemiBold"/>
                <a:ea typeface="Poppins SemiBold"/>
                <a:cs typeface="Poppins SemiBold"/>
                <a:sym typeface="Poppins SemiBold"/>
              </a:rPr>
              <a:t>unattended</a:t>
            </a:r>
            <a:r>
              <a:rPr lang="en" sz="1500">
                <a:solidFill>
                  <a:schemeClr val="lt1"/>
                </a:solidFill>
                <a:latin typeface="Poppins SemiBold"/>
                <a:ea typeface="Poppins SemiBold"/>
                <a:cs typeface="Poppins SemiBold"/>
                <a:sym typeface="Poppins SemiBold"/>
              </a:rPr>
              <a:t> or late </a:t>
            </a:r>
            <a:r>
              <a:rPr lang="en" sz="1500">
                <a:solidFill>
                  <a:srgbClr val="00FF00"/>
                </a:solidFill>
                <a:latin typeface="Poppins SemiBold"/>
                <a:ea typeface="Poppins SemiBold"/>
                <a:cs typeface="Poppins SemiBold"/>
                <a:sym typeface="Poppins SemiBold"/>
              </a:rPr>
              <a:t>treatment availability</a:t>
            </a:r>
            <a:r>
              <a:rPr lang="en" sz="1500">
                <a:solidFill>
                  <a:schemeClr val="lt1"/>
                </a:solidFill>
                <a:latin typeface="Poppins SemiBold"/>
                <a:ea typeface="Poppins SemiBold"/>
                <a:cs typeface="Poppins SemiBold"/>
                <a:sym typeface="Poppins SemiBold"/>
              </a:rPr>
              <a:t>.</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None/>
            </a:pPr>
            <a:r>
              <a:t/>
            </a:r>
            <a:endParaRPr sz="1500">
              <a:solidFill>
                <a:schemeClr val="lt1"/>
              </a:solidFill>
              <a:latin typeface="Poppins SemiBold"/>
              <a:ea typeface="Poppins SemiBold"/>
              <a:cs typeface="Poppins SemiBold"/>
              <a:sym typeface="Poppins SemiBold"/>
            </a:endParaRPr>
          </a:p>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Factors reason for this are mostly people’s hesitation for calling help, or the absence of a helping hand.</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None/>
            </a:pPr>
            <a:r>
              <a:t/>
            </a:r>
            <a:endParaRPr sz="1500">
              <a:solidFill>
                <a:schemeClr val="lt1"/>
              </a:solidFill>
              <a:latin typeface="Poppins SemiBold"/>
              <a:ea typeface="Poppins SemiBold"/>
              <a:cs typeface="Poppins SemiBold"/>
              <a:sym typeface="Poppins SemiBold"/>
            </a:endParaRPr>
          </a:p>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In a situation where each and every passing minute is of very importance, it is very important to have a proper system to let the emergency workers and police force to know about the incident resulting in a more and efficient way to save multiple lives.</a:t>
            </a:r>
            <a:endParaRPr sz="1500">
              <a:solidFill>
                <a:schemeClr val="lt1"/>
              </a:solidFill>
              <a:latin typeface="Poppins SemiBold"/>
              <a:ea typeface="Poppins SemiBold"/>
              <a:cs typeface="Poppins SemiBold"/>
              <a:sym typeface="Poppins SemiBold"/>
            </a:endParaRPr>
          </a:p>
        </p:txBody>
      </p:sp>
      <p:pic>
        <p:nvPicPr>
          <p:cNvPr id="72" name="Google Shape;72;p15"/>
          <p:cNvPicPr preferRelativeResize="0"/>
          <p:nvPr/>
        </p:nvPicPr>
        <p:blipFill rotWithShape="1">
          <a:blip r:embed="rId3">
            <a:alphaModFix/>
          </a:blip>
          <a:srcRect b="20979" l="0" r="21123" t="0"/>
          <a:stretch/>
        </p:blipFill>
        <p:spPr>
          <a:xfrm>
            <a:off x="6210625" y="1490825"/>
            <a:ext cx="2669900" cy="2161849"/>
          </a:xfrm>
          <a:prstGeom prst="rect">
            <a:avLst/>
          </a:prstGeom>
          <a:noFill/>
          <a:ln>
            <a:noFill/>
          </a:ln>
        </p:spPr>
      </p:pic>
      <p:pic>
        <p:nvPicPr>
          <p:cNvPr id="73" name="Google Shape;73;p15"/>
          <p:cNvPicPr preferRelativeResize="0"/>
          <p:nvPr/>
        </p:nvPicPr>
        <p:blipFill>
          <a:blip r:embed="rId4">
            <a:alphaModFix/>
          </a:blip>
          <a:stretch>
            <a:fillRect/>
          </a:stretch>
        </p:blipFill>
        <p:spPr>
          <a:xfrm>
            <a:off x="8349950" y="227825"/>
            <a:ext cx="586800" cy="586800"/>
          </a:xfrm>
          <a:prstGeom prst="rect">
            <a:avLst/>
          </a:prstGeom>
          <a:noFill/>
          <a:ln>
            <a:noFill/>
          </a:ln>
          <a:effectLst>
            <a:outerShdw blurRad="57150" rotWithShape="0" algn="bl" dir="4740000" dist="19050">
              <a:srgbClr val="B7B7B7">
                <a:alpha val="19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41414"/>
        </a:solidFill>
      </p:bgPr>
    </p:bg>
    <p:spTree>
      <p:nvGrpSpPr>
        <p:cNvPr id="77" name="Shape 77"/>
        <p:cNvGrpSpPr/>
        <p:nvPr/>
      </p:nvGrpSpPr>
      <p:grpSpPr>
        <a:xfrm>
          <a:off x="0" y="0"/>
          <a:ext cx="0" cy="0"/>
          <a:chOff x="0" y="0"/>
          <a:chExt cx="0" cy="0"/>
        </a:xfrm>
      </p:grpSpPr>
      <p:sp>
        <p:nvSpPr>
          <p:cNvPr id="78" name="Google Shape;78;p16"/>
          <p:cNvSpPr txBox="1"/>
          <p:nvPr/>
        </p:nvSpPr>
        <p:spPr>
          <a:xfrm>
            <a:off x="300900" y="281725"/>
            <a:ext cx="2827800" cy="58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u="sng">
                <a:solidFill>
                  <a:srgbClr val="F6B26B"/>
                </a:solidFill>
                <a:latin typeface="Poppins SemiBold"/>
                <a:ea typeface="Poppins SemiBold"/>
                <a:cs typeface="Poppins SemiBold"/>
                <a:sym typeface="Poppins SemiBold"/>
              </a:rPr>
              <a:t>Solution</a:t>
            </a:r>
            <a:endParaRPr sz="1800" u="sng">
              <a:solidFill>
                <a:srgbClr val="F6B26B"/>
              </a:solidFill>
              <a:latin typeface="Poppins SemiBold"/>
              <a:ea typeface="Poppins SemiBold"/>
              <a:cs typeface="Poppins SemiBold"/>
              <a:sym typeface="Poppins SemiBold"/>
            </a:endParaRPr>
          </a:p>
        </p:txBody>
      </p:sp>
      <p:sp>
        <p:nvSpPr>
          <p:cNvPr id="79" name="Google Shape;79;p16"/>
          <p:cNvSpPr txBox="1"/>
          <p:nvPr/>
        </p:nvSpPr>
        <p:spPr>
          <a:xfrm>
            <a:off x="343625" y="868525"/>
            <a:ext cx="5645100" cy="3543000"/>
          </a:xfrm>
          <a:prstGeom prst="rect">
            <a:avLst/>
          </a:prstGeom>
          <a:noFill/>
          <a:ln>
            <a:noFill/>
          </a:ln>
        </p:spPr>
        <p:txBody>
          <a:bodyPr anchorCtr="0" anchor="t" bIns="91425" lIns="91425" spcFirstLastPara="1" rIns="91425" wrap="square" tIns="91425">
            <a:noAutofit/>
          </a:bodyPr>
          <a:lstStyle/>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The solution that we offer is named as “</a:t>
            </a:r>
            <a:r>
              <a:rPr lang="en" sz="1500">
                <a:solidFill>
                  <a:srgbClr val="00FF00"/>
                </a:solidFill>
                <a:latin typeface="Poppins SemiBold"/>
                <a:ea typeface="Poppins SemiBold"/>
                <a:cs typeface="Poppins SemiBold"/>
                <a:sym typeface="Poppins SemiBold"/>
              </a:rPr>
              <a:t>VIGILANT</a:t>
            </a:r>
            <a:r>
              <a:rPr lang="en" sz="1500">
                <a:solidFill>
                  <a:schemeClr val="lt1"/>
                </a:solidFill>
                <a:latin typeface="Poppins SemiBold"/>
                <a:ea typeface="Poppins SemiBold"/>
                <a:cs typeface="Poppins SemiBold"/>
                <a:sym typeface="Poppins SemiBold"/>
              </a:rPr>
              <a:t>”.</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None/>
            </a:pPr>
            <a:r>
              <a:t/>
            </a:r>
            <a:endParaRPr sz="1500">
              <a:solidFill>
                <a:schemeClr val="lt1"/>
              </a:solidFill>
              <a:latin typeface="Poppins SemiBold"/>
              <a:ea typeface="Poppins SemiBold"/>
              <a:cs typeface="Poppins SemiBold"/>
              <a:sym typeface="Poppins SemiBold"/>
            </a:endParaRPr>
          </a:p>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An Android application which makes use of </a:t>
            </a:r>
            <a:r>
              <a:rPr lang="en" sz="1500">
                <a:solidFill>
                  <a:srgbClr val="00FF00"/>
                </a:solidFill>
                <a:latin typeface="Poppins SemiBold"/>
                <a:ea typeface="Poppins SemiBold"/>
                <a:cs typeface="Poppins SemiBold"/>
                <a:sym typeface="Poppins SemiBold"/>
              </a:rPr>
              <a:t>accelerometer</a:t>
            </a:r>
            <a:r>
              <a:rPr lang="en" sz="1500">
                <a:solidFill>
                  <a:schemeClr val="lt1"/>
                </a:solidFill>
                <a:latin typeface="Poppins SemiBold"/>
                <a:ea typeface="Poppins SemiBold"/>
                <a:cs typeface="Poppins SemiBold"/>
                <a:sym typeface="Poppins SemiBold"/>
              </a:rPr>
              <a:t> in the mobile phones to detect any huge impact or force </a:t>
            </a:r>
            <a:r>
              <a:rPr lang="en" sz="1500">
                <a:solidFill>
                  <a:schemeClr val="lt1"/>
                </a:solidFill>
                <a:latin typeface="Poppins SemiBold"/>
                <a:ea typeface="Poppins SemiBold"/>
                <a:cs typeface="Poppins SemiBold"/>
                <a:sym typeface="Poppins SemiBold"/>
              </a:rPr>
              <a:t>acting</a:t>
            </a:r>
            <a:r>
              <a:rPr lang="en" sz="1500">
                <a:solidFill>
                  <a:schemeClr val="lt1"/>
                </a:solidFill>
                <a:latin typeface="Poppins SemiBold"/>
                <a:ea typeface="Poppins SemiBold"/>
                <a:cs typeface="Poppins SemiBold"/>
                <a:sym typeface="Poppins SemiBold"/>
              </a:rPr>
              <a:t> on someone which is normally caused during an accident.</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None/>
            </a:pPr>
            <a:r>
              <a:t/>
            </a:r>
            <a:endParaRPr sz="1500">
              <a:solidFill>
                <a:schemeClr val="lt1"/>
              </a:solidFill>
              <a:latin typeface="Poppins SemiBold"/>
              <a:ea typeface="Poppins SemiBold"/>
              <a:cs typeface="Poppins SemiBold"/>
              <a:sym typeface="Poppins SemiBold"/>
            </a:endParaRPr>
          </a:p>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Once such an incident is </a:t>
            </a:r>
            <a:r>
              <a:rPr lang="en" sz="1500">
                <a:solidFill>
                  <a:schemeClr val="lt1"/>
                </a:solidFill>
                <a:latin typeface="Poppins SemiBold"/>
                <a:ea typeface="Poppins SemiBold"/>
                <a:cs typeface="Poppins SemiBold"/>
                <a:sym typeface="Poppins SemiBold"/>
              </a:rPr>
              <a:t>triggered, the App will start a timer of 10 sec for the user to cancel the actions if its caused </a:t>
            </a:r>
            <a:r>
              <a:rPr lang="en" sz="1500">
                <a:solidFill>
                  <a:srgbClr val="00FF00"/>
                </a:solidFill>
                <a:latin typeface="Poppins SemiBold"/>
                <a:ea typeface="Poppins SemiBold"/>
                <a:cs typeface="Poppins SemiBold"/>
                <a:sym typeface="Poppins SemiBold"/>
              </a:rPr>
              <a:t>not by a serious threat</a:t>
            </a:r>
            <a:r>
              <a:rPr lang="en" sz="1500">
                <a:solidFill>
                  <a:schemeClr val="lt1"/>
                </a:solidFill>
                <a:latin typeface="Poppins SemiBold"/>
                <a:ea typeface="Poppins SemiBold"/>
                <a:cs typeface="Poppins SemiBold"/>
                <a:sym typeface="Poppins SemiBold"/>
              </a:rPr>
              <a:t>.</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None/>
            </a:pPr>
            <a:r>
              <a:t/>
            </a:r>
            <a:endParaRPr sz="1500">
              <a:solidFill>
                <a:schemeClr val="lt1"/>
              </a:solidFill>
              <a:latin typeface="Poppins SemiBold"/>
              <a:ea typeface="Poppins SemiBold"/>
              <a:cs typeface="Poppins SemiBold"/>
              <a:sym typeface="Poppins SemiBold"/>
            </a:endParaRPr>
          </a:p>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If not cancelled, the App</a:t>
            </a:r>
            <a:r>
              <a:rPr lang="en" sz="1500">
                <a:solidFill>
                  <a:schemeClr val="lt1"/>
                </a:solidFill>
                <a:latin typeface="Poppins SemiBold"/>
                <a:ea typeface="Poppins SemiBold"/>
                <a:cs typeface="Poppins SemiBold"/>
                <a:sym typeface="Poppins SemiBold"/>
              </a:rPr>
              <a:t> will </a:t>
            </a:r>
            <a:r>
              <a:rPr lang="en" sz="1500">
                <a:solidFill>
                  <a:srgbClr val="00FF00"/>
                </a:solidFill>
                <a:latin typeface="Poppins SemiBold"/>
                <a:ea typeface="Poppins SemiBold"/>
                <a:cs typeface="Poppins SemiBold"/>
                <a:sym typeface="Poppins SemiBold"/>
              </a:rPr>
              <a:t>send SMS</a:t>
            </a:r>
            <a:r>
              <a:rPr lang="en" sz="1500">
                <a:solidFill>
                  <a:schemeClr val="lt1"/>
                </a:solidFill>
                <a:latin typeface="Poppins SemiBold"/>
                <a:ea typeface="Poppins SemiBold"/>
                <a:cs typeface="Poppins SemiBold"/>
                <a:sym typeface="Poppins SemiBold"/>
              </a:rPr>
              <a:t> to the </a:t>
            </a:r>
            <a:r>
              <a:rPr lang="en" sz="1500">
                <a:solidFill>
                  <a:srgbClr val="00FF00"/>
                </a:solidFill>
                <a:latin typeface="Poppins SemiBold"/>
                <a:ea typeface="Poppins SemiBold"/>
                <a:cs typeface="Poppins SemiBold"/>
                <a:sym typeface="Poppins SemiBold"/>
              </a:rPr>
              <a:t>emergency services</a:t>
            </a:r>
            <a:r>
              <a:rPr lang="en" sz="1500">
                <a:solidFill>
                  <a:schemeClr val="lt1"/>
                </a:solidFill>
                <a:latin typeface="Poppins SemiBold"/>
                <a:ea typeface="Poppins SemiBold"/>
                <a:cs typeface="Poppins SemiBold"/>
                <a:sym typeface="Poppins SemiBold"/>
              </a:rPr>
              <a:t>, </a:t>
            </a:r>
            <a:r>
              <a:rPr lang="en" sz="1500">
                <a:solidFill>
                  <a:srgbClr val="00FF00"/>
                </a:solidFill>
                <a:latin typeface="Poppins SemiBold"/>
                <a:ea typeface="Poppins SemiBold"/>
                <a:cs typeface="Poppins SemiBold"/>
                <a:sym typeface="Poppins SemiBold"/>
              </a:rPr>
              <a:t>family/friends</a:t>
            </a:r>
            <a:r>
              <a:rPr lang="en" sz="1500">
                <a:solidFill>
                  <a:schemeClr val="lt1"/>
                </a:solidFill>
                <a:latin typeface="Poppins SemiBold"/>
                <a:ea typeface="Poppins SemiBold"/>
                <a:cs typeface="Poppins SemiBold"/>
                <a:sym typeface="Poppins SemiBold"/>
              </a:rPr>
              <a:t> and will </a:t>
            </a:r>
            <a:r>
              <a:rPr lang="en" sz="1500">
                <a:solidFill>
                  <a:schemeClr val="lt1"/>
                </a:solidFill>
                <a:latin typeface="Poppins SemiBold"/>
                <a:ea typeface="Poppins SemiBold"/>
                <a:cs typeface="Poppins SemiBold"/>
                <a:sym typeface="Poppins SemiBold"/>
              </a:rPr>
              <a:t>fetch</a:t>
            </a:r>
            <a:r>
              <a:rPr lang="en" sz="1500">
                <a:solidFill>
                  <a:schemeClr val="lt1"/>
                </a:solidFill>
                <a:latin typeface="Poppins SemiBold"/>
                <a:ea typeface="Poppins SemiBold"/>
                <a:cs typeface="Poppins SemiBold"/>
                <a:sym typeface="Poppins SemiBold"/>
              </a:rPr>
              <a:t> the aid needed by sharing informations such as the </a:t>
            </a:r>
            <a:r>
              <a:rPr lang="en" sz="1500">
                <a:solidFill>
                  <a:srgbClr val="00FF00"/>
                </a:solidFill>
                <a:latin typeface="Poppins SemiBold"/>
                <a:ea typeface="Poppins SemiBold"/>
                <a:cs typeface="Poppins SemiBold"/>
                <a:sym typeface="Poppins SemiBold"/>
              </a:rPr>
              <a:t>GPS location</a:t>
            </a:r>
            <a:r>
              <a:rPr lang="en" sz="1500">
                <a:solidFill>
                  <a:schemeClr val="lt1"/>
                </a:solidFill>
                <a:latin typeface="Poppins SemiBold"/>
                <a:ea typeface="Poppins SemiBold"/>
                <a:cs typeface="Poppins SemiBold"/>
                <a:sym typeface="Poppins SemiBold"/>
              </a:rPr>
              <a:t>,</a:t>
            </a:r>
            <a:r>
              <a:rPr lang="en" sz="1500">
                <a:solidFill>
                  <a:srgbClr val="00FF00"/>
                </a:solidFill>
                <a:latin typeface="Poppins SemiBold"/>
                <a:ea typeface="Poppins SemiBold"/>
                <a:cs typeface="Poppins SemiBold"/>
                <a:sym typeface="Poppins SemiBold"/>
              </a:rPr>
              <a:t>time</a:t>
            </a:r>
            <a:r>
              <a:rPr lang="en" sz="1500">
                <a:solidFill>
                  <a:schemeClr val="lt1"/>
                </a:solidFill>
                <a:latin typeface="Poppins SemiBold"/>
                <a:ea typeface="Poppins SemiBold"/>
                <a:cs typeface="Poppins SemiBold"/>
                <a:sym typeface="Poppins SemiBold"/>
              </a:rPr>
              <a:t> etc.</a:t>
            </a:r>
            <a:endParaRPr sz="1500">
              <a:solidFill>
                <a:schemeClr val="lt1"/>
              </a:solidFill>
              <a:latin typeface="Poppins SemiBold"/>
              <a:ea typeface="Poppins SemiBold"/>
              <a:cs typeface="Poppins SemiBold"/>
              <a:sym typeface="Poppins SemiBold"/>
            </a:endParaRPr>
          </a:p>
        </p:txBody>
      </p:sp>
      <p:pic>
        <p:nvPicPr>
          <p:cNvPr id="80" name="Google Shape;80;p16"/>
          <p:cNvPicPr preferRelativeResize="0"/>
          <p:nvPr/>
        </p:nvPicPr>
        <p:blipFill>
          <a:blip r:embed="rId3">
            <a:alphaModFix/>
          </a:blip>
          <a:stretch>
            <a:fillRect/>
          </a:stretch>
        </p:blipFill>
        <p:spPr>
          <a:xfrm>
            <a:off x="6311875" y="1338600"/>
            <a:ext cx="2466300" cy="2466300"/>
          </a:xfrm>
          <a:prstGeom prst="rect">
            <a:avLst/>
          </a:prstGeom>
          <a:noFill/>
          <a:ln>
            <a:noFill/>
          </a:ln>
          <a:effectLst>
            <a:outerShdw blurRad="57150" rotWithShape="0" algn="bl" dir="4740000" dist="19050">
              <a:srgbClr val="B7B7B7">
                <a:alpha val="19000"/>
              </a:srgbClr>
            </a:outerShdw>
          </a:effectLst>
        </p:spPr>
      </p:pic>
      <p:pic>
        <p:nvPicPr>
          <p:cNvPr id="81" name="Google Shape;81;p16"/>
          <p:cNvPicPr preferRelativeResize="0"/>
          <p:nvPr/>
        </p:nvPicPr>
        <p:blipFill>
          <a:blip r:embed="rId3">
            <a:alphaModFix/>
          </a:blip>
          <a:stretch>
            <a:fillRect/>
          </a:stretch>
        </p:blipFill>
        <p:spPr>
          <a:xfrm>
            <a:off x="8349950" y="227825"/>
            <a:ext cx="586800" cy="586800"/>
          </a:xfrm>
          <a:prstGeom prst="rect">
            <a:avLst/>
          </a:prstGeom>
          <a:noFill/>
          <a:ln>
            <a:noFill/>
          </a:ln>
          <a:effectLst>
            <a:outerShdw blurRad="57150" rotWithShape="0" algn="bl" dir="4740000" dist="19050">
              <a:srgbClr val="B7B7B7">
                <a:alpha val="19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41414"/>
        </a:solidFill>
      </p:bgPr>
    </p:bg>
    <p:spTree>
      <p:nvGrpSpPr>
        <p:cNvPr id="85" name="Shape 85"/>
        <p:cNvGrpSpPr/>
        <p:nvPr/>
      </p:nvGrpSpPr>
      <p:grpSpPr>
        <a:xfrm>
          <a:off x="0" y="0"/>
          <a:ext cx="0" cy="0"/>
          <a:chOff x="0" y="0"/>
          <a:chExt cx="0" cy="0"/>
        </a:xfrm>
      </p:grpSpPr>
      <p:sp>
        <p:nvSpPr>
          <p:cNvPr id="86" name="Google Shape;86;p17"/>
          <p:cNvSpPr txBox="1"/>
          <p:nvPr/>
        </p:nvSpPr>
        <p:spPr>
          <a:xfrm>
            <a:off x="300900" y="281725"/>
            <a:ext cx="2827800" cy="58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u="sng">
                <a:solidFill>
                  <a:srgbClr val="F6B26B"/>
                </a:solidFill>
                <a:latin typeface="Poppins SemiBold"/>
                <a:ea typeface="Poppins SemiBold"/>
                <a:cs typeface="Poppins SemiBold"/>
                <a:sym typeface="Poppins SemiBold"/>
              </a:rPr>
              <a:t>Tech Stack</a:t>
            </a:r>
            <a:endParaRPr sz="1800" u="sng">
              <a:solidFill>
                <a:srgbClr val="F6B26B"/>
              </a:solidFill>
              <a:latin typeface="Poppins SemiBold"/>
              <a:ea typeface="Poppins SemiBold"/>
              <a:cs typeface="Poppins SemiBold"/>
              <a:sym typeface="Poppins SemiBold"/>
            </a:endParaRPr>
          </a:p>
        </p:txBody>
      </p:sp>
      <p:sp>
        <p:nvSpPr>
          <p:cNvPr id="87" name="Google Shape;87;p17"/>
          <p:cNvSpPr txBox="1"/>
          <p:nvPr/>
        </p:nvSpPr>
        <p:spPr>
          <a:xfrm>
            <a:off x="379525" y="868525"/>
            <a:ext cx="5645100" cy="3543000"/>
          </a:xfrm>
          <a:prstGeom prst="rect">
            <a:avLst/>
          </a:prstGeom>
          <a:noFill/>
          <a:ln>
            <a:noFill/>
          </a:ln>
        </p:spPr>
        <p:txBody>
          <a:bodyPr anchorCtr="0" anchor="t" bIns="91425" lIns="91425" spcFirstLastPara="1" rIns="91425" wrap="square" tIns="91425">
            <a:noAutofit/>
          </a:bodyPr>
          <a:lstStyle/>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The tech stack used to create the Android app is a low code solution called </a:t>
            </a:r>
            <a:r>
              <a:rPr lang="en" sz="1500">
                <a:solidFill>
                  <a:srgbClr val="00FF00"/>
                </a:solidFill>
                <a:latin typeface="Poppins SemiBold"/>
                <a:ea typeface="Poppins SemiBold"/>
                <a:cs typeface="Poppins SemiBold"/>
                <a:sym typeface="Poppins SemiBold"/>
              </a:rPr>
              <a:t>SketchWare</a:t>
            </a:r>
            <a:r>
              <a:rPr lang="en" sz="1500">
                <a:solidFill>
                  <a:schemeClr val="lt1"/>
                </a:solidFill>
                <a:latin typeface="Poppins SemiBold"/>
                <a:ea typeface="Poppins SemiBold"/>
                <a:cs typeface="Poppins SemiBold"/>
                <a:sym typeface="Poppins SemiBold"/>
              </a:rPr>
              <a:t>.</a:t>
            </a:r>
            <a:endParaRPr sz="1500">
              <a:solidFill>
                <a:schemeClr val="lt1"/>
              </a:solidFill>
              <a:latin typeface="Poppins SemiBold"/>
              <a:ea typeface="Poppins SemiBold"/>
              <a:cs typeface="Poppins SemiBold"/>
              <a:sym typeface="Poppins SemiBold"/>
            </a:endParaRPr>
          </a:p>
          <a:p>
            <a:pPr indent="0" lvl="0" marL="457200" rtl="0" algn="just">
              <a:spcBef>
                <a:spcPts val="0"/>
              </a:spcBef>
              <a:spcAft>
                <a:spcPts val="0"/>
              </a:spcAft>
              <a:buNone/>
            </a:pPr>
            <a:r>
              <a:t/>
            </a:r>
            <a:endParaRPr sz="1500">
              <a:solidFill>
                <a:schemeClr val="lt1"/>
              </a:solidFill>
              <a:latin typeface="Poppins SemiBold"/>
              <a:ea typeface="Poppins SemiBold"/>
              <a:cs typeface="Poppins SemiBold"/>
              <a:sym typeface="Poppins SemiBold"/>
            </a:endParaRPr>
          </a:p>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Sketchware helps us to access the native </a:t>
            </a:r>
            <a:r>
              <a:rPr lang="en" sz="1500">
                <a:solidFill>
                  <a:schemeClr val="lt1"/>
                </a:solidFill>
                <a:latin typeface="Poppins SemiBold"/>
                <a:ea typeface="Poppins SemiBold"/>
                <a:cs typeface="Poppins SemiBold"/>
                <a:sym typeface="Poppins SemiBold"/>
              </a:rPr>
              <a:t>functionality of the android devices easily.</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None/>
            </a:pPr>
            <a:r>
              <a:t/>
            </a:r>
            <a:endParaRPr sz="1500">
              <a:solidFill>
                <a:schemeClr val="lt1"/>
              </a:solidFill>
              <a:latin typeface="Poppins SemiBold"/>
              <a:ea typeface="Poppins SemiBold"/>
              <a:cs typeface="Poppins SemiBold"/>
              <a:sym typeface="Poppins SemiBold"/>
            </a:endParaRPr>
          </a:p>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While the Sketchware is low code, but the app gets compiled into </a:t>
            </a:r>
            <a:r>
              <a:rPr lang="en" sz="1500">
                <a:solidFill>
                  <a:srgbClr val="00FF00"/>
                </a:solidFill>
                <a:latin typeface="Poppins SemiBold"/>
                <a:ea typeface="Poppins SemiBold"/>
                <a:cs typeface="Poppins SemiBold"/>
                <a:sym typeface="Poppins SemiBold"/>
              </a:rPr>
              <a:t>JAVA</a:t>
            </a:r>
            <a:r>
              <a:rPr lang="en" sz="1500">
                <a:solidFill>
                  <a:schemeClr val="lt1"/>
                </a:solidFill>
                <a:latin typeface="Poppins SemiBold"/>
                <a:ea typeface="Poppins SemiBold"/>
                <a:cs typeface="Poppins SemiBold"/>
                <a:sym typeface="Poppins SemiBold"/>
              </a:rPr>
              <a:t>.</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None/>
            </a:pPr>
            <a:r>
              <a:t/>
            </a:r>
            <a:endParaRPr sz="1500">
              <a:solidFill>
                <a:schemeClr val="lt1"/>
              </a:solidFill>
              <a:latin typeface="Poppins SemiBold"/>
              <a:ea typeface="Poppins SemiBold"/>
              <a:cs typeface="Poppins SemiBold"/>
              <a:sym typeface="Poppins SemiBold"/>
            </a:endParaRPr>
          </a:p>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Using Firebase we also implement a cloud database for storing essential data.</a:t>
            </a:r>
            <a:endParaRPr sz="1500">
              <a:solidFill>
                <a:schemeClr val="lt1"/>
              </a:solidFill>
              <a:latin typeface="Poppins SemiBold"/>
              <a:ea typeface="Poppins SemiBold"/>
              <a:cs typeface="Poppins SemiBold"/>
              <a:sym typeface="Poppins SemiBold"/>
            </a:endParaRPr>
          </a:p>
        </p:txBody>
      </p:sp>
      <p:pic>
        <p:nvPicPr>
          <p:cNvPr id="88" name="Google Shape;88;p17"/>
          <p:cNvPicPr preferRelativeResize="0"/>
          <p:nvPr/>
        </p:nvPicPr>
        <p:blipFill>
          <a:blip r:embed="rId3">
            <a:alphaModFix/>
          </a:blip>
          <a:stretch>
            <a:fillRect/>
          </a:stretch>
        </p:blipFill>
        <p:spPr>
          <a:xfrm>
            <a:off x="8349950" y="227825"/>
            <a:ext cx="586800" cy="586800"/>
          </a:xfrm>
          <a:prstGeom prst="rect">
            <a:avLst/>
          </a:prstGeom>
          <a:noFill/>
          <a:ln>
            <a:noFill/>
          </a:ln>
          <a:effectLst>
            <a:outerShdw blurRad="57150" rotWithShape="0" algn="bl" dir="4740000" dist="19050">
              <a:srgbClr val="B7B7B7">
                <a:alpha val="19000"/>
              </a:srgbClr>
            </a:outerShdw>
          </a:effectLst>
        </p:spPr>
      </p:pic>
      <p:pic>
        <p:nvPicPr>
          <p:cNvPr id="89" name="Google Shape;89;p17"/>
          <p:cNvPicPr preferRelativeResize="0"/>
          <p:nvPr/>
        </p:nvPicPr>
        <p:blipFill>
          <a:blip r:embed="rId4">
            <a:alphaModFix/>
          </a:blip>
          <a:stretch>
            <a:fillRect/>
          </a:stretch>
        </p:blipFill>
        <p:spPr>
          <a:xfrm>
            <a:off x="6664000" y="868531"/>
            <a:ext cx="1514899" cy="1514899"/>
          </a:xfrm>
          <a:prstGeom prst="rect">
            <a:avLst/>
          </a:prstGeom>
          <a:noFill/>
          <a:ln>
            <a:noFill/>
          </a:ln>
        </p:spPr>
      </p:pic>
      <p:pic>
        <p:nvPicPr>
          <p:cNvPr id="90" name="Google Shape;90;p17"/>
          <p:cNvPicPr preferRelativeResize="0"/>
          <p:nvPr/>
        </p:nvPicPr>
        <p:blipFill>
          <a:blip r:embed="rId5">
            <a:alphaModFix/>
          </a:blip>
          <a:stretch>
            <a:fillRect/>
          </a:stretch>
        </p:blipFill>
        <p:spPr>
          <a:xfrm>
            <a:off x="6841775" y="2633250"/>
            <a:ext cx="1159350" cy="1159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41414"/>
        </a:solidFill>
      </p:bgPr>
    </p:bg>
    <p:spTree>
      <p:nvGrpSpPr>
        <p:cNvPr id="94" name="Shape 94"/>
        <p:cNvGrpSpPr/>
        <p:nvPr/>
      </p:nvGrpSpPr>
      <p:grpSpPr>
        <a:xfrm>
          <a:off x="0" y="0"/>
          <a:ext cx="0" cy="0"/>
          <a:chOff x="0" y="0"/>
          <a:chExt cx="0" cy="0"/>
        </a:xfrm>
      </p:grpSpPr>
      <p:sp>
        <p:nvSpPr>
          <p:cNvPr id="95" name="Google Shape;95;p18"/>
          <p:cNvSpPr txBox="1"/>
          <p:nvPr/>
        </p:nvSpPr>
        <p:spPr>
          <a:xfrm>
            <a:off x="385450" y="301575"/>
            <a:ext cx="7286700" cy="58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F6B26B"/>
                </a:solidFill>
                <a:latin typeface="Poppins SemiBold"/>
                <a:ea typeface="Poppins SemiBold"/>
                <a:cs typeface="Poppins SemiBold"/>
                <a:sym typeface="Poppins SemiBold"/>
              </a:rPr>
              <a:t>Implementation and Scopes of accident detection system:</a:t>
            </a:r>
            <a:endParaRPr sz="1900">
              <a:solidFill>
                <a:srgbClr val="F6B26B"/>
              </a:solidFill>
              <a:latin typeface="Poppins SemiBold"/>
              <a:ea typeface="Poppins SemiBold"/>
              <a:cs typeface="Poppins SemiBold"/>
              <a:sym typeface="Poppins SemiBold"/>
            </a:endParaRPr>
          </a:p>
        </p:txBody>
      </p:sp>
      <p:sp>
        <p:nvSpPr>
          <p:cNvPr id="96" name="Google Shape;96;p18"/>
          <p:cNvSpPr txBox="1"/>
          <p:nvPr/>
        </p:nvSpPr>
        <p:spPr>
          <a:xfrm>
            <a:off x="321850" y="1208325"/>
            <a:ext cx="5777400" cy="3702000"/>
          </a:xfrm>
          <a:prstGeom prst="rect">
            <a:avLst/>
          </a:prstGeom>
          <a:noFill/>
          <a:ln>
            <a:noFill/>
          </a:ln>
        </p:spPr>
        <p:txBody>
          <a:bodyPr anchorCtr="0" anchor="t" bIns="91425" lIns="91425" spcFirstLastPara="1" rIns="91425" wrap="square" tIns="91425">
            <a:noAutofit/>
          </a:bodyPr>
          <a:lstStyle/>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The applications that people will download from the source will be implemented in their device for detection of any severe accident that could cause while driving. </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Clr>
                <a:schemeClr val="dk1"/>
              </a:buClr>
              <a:buSzPts val="1100"/>
              <a:buFont typeface="Arial"/>
              <a:buNone/>
            </a:pPr>
            <a:r>
              <a:t/>
            </a:r>
            <a:endParaRPr sz="1500">
              <a:solidFill>
                <a:schemeClr val="lt1"/>
              </a:solidFill>
              <a:latin typeface="Poppins SemiBold"/>
              <a:ea typeface="Poppins SemiBold"/>
              <a:cs typeface="Poppins SemiBold"/>
              <a:sym typeface="Poppins SemiBold"/>
            </a:endParaRPr>
          </a:p>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Such detection system will be using </a:t>
            </a:r>
            <a:r>
              <a:rPr lang="en" sz="1500">
                <a:solidFill>
                  <a:schemeClr val="lt1"/>
                </a:solidFill>
                <a:latin typeface="Poppins SemiBold"/>
                <a:ea typeface="Poppins SemiBold"/>
                <a:cs typeface="Poppins SemiBold"/>
                <a:sym typeface="Poppins SemiBold"/>
              </a:rPr>
              <a:t>accelerometer that measure acceleration, which is the rate of change of velocity of an object .</a:t>
            </a:r>
            <a:endParaRPr sz="1500">
              <a:solidFill>
                <a:schemeClr val="lt1"/>
              </a:solidFill>
              <a:latin typeface="Poppins SemiBold"/>
              <a:ea typeface="Poppins SemiBold"/>
              <a:cs typeface="Poppins SemiBold"/>
              <a:sym typeface="Poppins SemiBold"/>
            </a:endParaRPr>
          </a:p>
          <a:p>
            <a:pPr indent="0" lvl="0" marL="0" rtl="0" algn="just">
              <a:spcBef>
                <a:spcPts val="0"/>
              </a:spcBef>
              <a:spcAft>
                <a:spcPts val="0"/>
              </a:spcAft>
              <a:buClr>
                <a:schemeClr val="dk1"/>
              </a:buClr>
              <a:buSzPts val="1100"/>
              <a:buFont typeface="Arial"/>
              <a:buNone/>
            </a:pPr>
            <a:r>
              <a:t/>
            </a:r>
            <a:endParaRPr sz="1500">
              <a:solidFill>
                <a:schemeClr val="lt1"/>
              </a:solidFill>
              <a:latin typeface="Poppins SemiBold"/>
              <a:ea typeface="Poppins SemiBold"/>
              <a:cs typeface="Poppins SemiBold"/>
              <a:sym typeface="Poppins SemiBold"/>
            </a:endParaRPr>
          </a:p>
          <a:p>
            <a:pPr indent="-323850" lvl="0" marL="457200" rtl="0" algn="just">
              <a:spcBef>
                <a:spcPts val="0"/>
              </a:spcBef>
              <a:spcAft>
                <a:spcPts val="0"/>
              </a:spcAft>
              <a:buClr>
                <a:schemeClr val="lt1"/>
              </a:buClr>
              <a:buSzPts val="1500"/>
              <a:buFont typeface="Poppins SemiBold"/>
              <a:buChar char="●"/>
            </a:pPr>
            <a:r>
              <a:rPr lang="en" sz="1500">
                <a:solidFill>
                  <a:schemeClr val="lt1"/>
                </a:solidFill>
                <a:latin typeface="Poppins SemiBold"/>
                <a:ea typeface="Poppins SemiBold"/>
                <a:cs typeface="Poppins SemiBold"/>
                <a:sym typeface="Poppins SemiBold"/>
              </a:rPr>
              <a:t>The detection system will detect the motor vehicle accident by sudden collision impact from other vehicles or obstacles. It will check whether the collision was above it’s limited range then it will forward SMS and GPS to the victim’s contacts.</a:t>
            </a:r>
            <a:endParaRPr sz="1500">
              <a:solidFill>
                <a:schemeClr val="lt1"/>
              </a:solidFill>
              <a:latin typeface="Poppins SemiBold"/>
              <a:ea typeface="Poppins SemiBold"/>
              <a:cs typeface="Poppins SemiBold"/>
              <a:sym typeface="Poppins SemiBold"/>
            </a:endParaRPr>
          </a:p>
        </p:txBody>
      </p:sp>
      <p:pic>
        <p:nvPicPr>
          <p:cNvPr id="97" name="Google Shape;97;p18"/>
          <p:cNvPicPr preferRelativeResize="0"/>
          <p:nvPr/>
        </p:nvPicPr>
        <p:blipFill>
          <a:blip r:embed="rId3">
            <a:alphaModFix/>
          </a:blip>
          <a:stretch>
            <a:fillRect/>
          </a:stretch>
        </p:blipFill>
        <p:spPr>
          <a:xfrm>
            <a:off x="6269600" y="1646350"/>
            <a:ext cx="2739948" cy="2488002"/>
          </a:xfrm>
          <a:prstGeom prst="rect">
            <a:avLst/>
          </a:prstGeom>
          <a:noFill/>
          <a:ln>
            <a:noFill/>
          </a:ln>
        </p:spPr>
      </p:pic>
      <p:pic>
        <p:nvPicPr>
          <p:cNvPr id="98" name="Google Shape;98;p18"/>
          <p:cNvPicPr preferRelativeResize="0"/>
          <p:nvPr/>
        </p:nvPicPr>
        <p:blipFill>
          <a:blip r:embed="rId4">
            <a:alphaModFix/>
          </a:blip>
          <a:stretch>
            <a:fillRect/>
          </a:stretch>
        </p:blipFill>
        <p:spPr>
          <a:xfrm>
            <a:off x="8349950" y="227825"/>
            <a:ext cx="586800" cy="586800"/>
          </a:xfrm>
          <a:prstGeom prst="rect">
            <a:avLst/>
          </a:prstGeom>
          <a:noFill/>
          <a:ln>
            <a:noFill/>
          </a:ln>
          <a:effectLst>
            <a:outerShdw blurRad="57150" rotWithShape="0" algn="bl" dir="4740000" dist="19050">
              <a:srgbClr val="B7B7B7">
                <a:alpha val="19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41414"/>
        </a:solidFill>
      </p:bgPr>
    </p:bg>
    <p:spTree>
      <p:nvGrpSpPr>
        <p:cNvPr id="102" name="Shape 102"/>
        <p:cNvGrpSpPr/>
        <p:nvPr/>
      </p:nvGrpSpPr>
      <p:grpSpPr>
        <a:xfrm>
          <a:off x="0" y="0"/>
          <a:ext cx="0" cy="0"/>
          <a:chOff x="0" y="0"/>
          <a:chExt cx="0" cy="0"/>
        </a:xfrm>
      </p:grpSpPr>
      <p:sp>
        <p:nvSpPr>
          <p:cNvPr id="103" name="Google Shape;103;p19"/>
          <p:cNvSpPr txBox="1"/>
          <p:nvPr/>
        </p:nvSpPr>
        <p:spPr>
          <a:xfrm>
            <a:off x="385450" y="301575"/>
            <a:ext cx="7286700" cy="58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FFD966"/>
                </a:solidFill>
                <a:latin typeface="Poppins SemiBold"/>
                <a:ea typeface="Poppins SemiBold"/>
                <a:cs typeface="Poppins SemiBold"/>
                <a:sym typeface="Poppins SemiBold"/>
              </a:rPr>
              <a:t>Social impact on Safety in transportations</a:t>
            </a:r>
            <a:endParaRPr sz="1900">
              <a:solidFill>
                <a:srgbClr val="FFD966"/>
              </a:solidFill>
              <a:latin typeface="Poppins SemiBold"/>
              <a:ea typeface="Poppins SemiBold"/>
              <a:cs typeface="Poppins SemiBold"/>
              <a:sym typeface="Poppins SemiBold"/>
            </a:endParaRPr>
          </a:p>
        </p:txBody>
      </p:sp>
      <p:sp>
        <p:nvSpPr>
          <p:cNvPr id="104" name="Google Shape;104;p19"/>
          <p:cNvSpPr txBox="1"/>
          <p:nvPr/>
        </p:nvSpPr>
        <p:spPr>
          <a:xfrm>
            <a:off x="321850" y="952550"/>
            <a:ext cx="5777400" cy="39579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D966"/>
              </a:buClr>
              <a:buSzPts val="1800"/>
              <a:buFont typeface="Raleway"/>
              <a:buAutoNum type="arabicPeriod"/>
            </a:pPr>
            <a:r>
              <a:rPr b="1" lang="en" sz="1800">
                <a:solidFill>
                  <a:srgbClr val="FFD966"/>
                </a:solidFill>
                <a:latin typeface="Raleway"/>
                <a:ea typeface="Raleway"/>
                <a:cs typeface="Raleway"/>
                <a:sym typeface="Raleway"/>
              </a:rPr>
              <a:t>Reduced Stress and Anxiety:</a:t>
            </a:r>
            <a:endParaRPr b="1" sz="1800">
              <a:solidFill>
                <a:srgbClr val="FFD966"/>
              </a:solidFill>
              <a:latin typeface="Raleway"/>
              <a:ea typeface="Raleway"/>
              <a:cs typeface="Raleway"/>
              <a:sym typeface="Raleway"/>
            </a:endParaRPr>
          </a:p>
          <a:p>
            <a:pPr indent="0" lvl="0" marL="457200" rtl="0" algn="l">
              <a:spcBef>
                <a:spcPts val="0"/>
              </a:spcBef>
              <a:spcAft>
                <a:spcPts val="0"/>
              </a:spcAft>
              <a:buClr>
                <a:schemeClr val="dk1"/>
              </a:buClr>
              <a:buSzPts val="1100"/>
              <a:buFont typeface="Arial"/>
              <a:buNone/>
            </a:pPr>
            <a:r>
              <a:rPr b="1" lang="en" sz="1800">
                <a:solidFill>
                  <a:schemeClr val="lt1"/>
                </a:solidFill>
                <a:latin typeface="Raleway"/>
                <a:ea typeface="Raleway"/>
                <a:cs typeface="Raleway"/>
                <a:sym typeface="Raleway"/>
              </a:rPr>
              <a:t>.Safer transportation systems reduce stress and anxiety related to travel.</a:t>
            </a:r>
            <a:endParaRPr b="1" sz="1800">
              <a:solidFill>
                <a:schemeClr val="lt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t/>
            </a:r>
            <a:endParaRPr b="1" sz="1800">
              <a:solidFill>
                <a:schemeClr val="lt1"/>
              </a:solidFill>
              <a:latin typeface="Raleway"/>
              <a:ea typeface="Raleway"/>
              <a:cs typeface="Raleway"/>
              <a:sym typeface="Raleway"/>
            </a:endParaRPr>
          </a:p>
          <a:p>
            <a:pPr indent="-342900" lvl="0" marL="457200" rtl="0" algn="l">
              <a:spcBef>
                <a:spcPts val="0"/>
              </a:spcBef>
              <a:spcAft>
                <a:spcPts val="0"/>
              </a:spcAft>
              <a:buClr>
                <a:srgbClr val="FFD966"/>
              </a:buClr>
              <a:buSzPts val="1800"/>
              <a:buFont typeface="Raleway"/>
              <a:buAutoNum type="arabicPeriod"/>
            </a:pPr>
            <a:r>
              <a:rPr b="1" lang="en" sz="1800">
                <a:solidFill>
                  <a:srgbClr val="FFD966"/>
                </a:solidFill>
                <a:latin typeface="Raleway"/>
                <a:ea typeface="Raleway"/>
                <a:cs typeface="Raleway"/>
                <a:sym typeface="Raleway"/>
              </a:rPr>
              <a:t>Education and Awareness:</a:t>
            </a:r>
            <a:endParaRPr b="1" sz="1800">
              <a:solidFill>
                <a:srgbClr val="FFD966"/>
              </a:solidFill>
              <a:latin typeface="Raleway"/>
              <a:ea typeface="Raleway"/>
              <a:cs typeface="Raleway"/>
              <a:sym typeface="Raleway"/>
            </a:endParaRPr>
          </a:p>
          <a:p>
            <a:pPr indent="0" lvl="0" marL="457200" rtl="0" algn="l">
              <a:spcBef>
                <a:spcPts val="0"/>
              </a:spcBef>
              <a:spcAft>
                <a:spcPts val="0"/>
              </a:spcAft>
              <a:buClr>
                <a:schemeClr val="dk1"/>
              </a:buClr>
              <a:buSzPts val="1100"/>
              <a:buFont typeface="Arial"/>
              <a:buNone/>
            </a:pPr>
            <a:r>
              <a:rPr b="1" lang="en" sz="1800">
                <a:solidFill>
                  <a:schemeClr val="lt1"/>
                </a:solidFill>
                <a:latin typeface="Raleway"/>
                <a:ea typeface="Raleway"/>
                <a:cs typeface="Raleway"/>
                <a:sym typeface="Raleway"/>
              </a:rPr>
              <a:t> .Road safety initiatives often involve education and awareness campaign.</a:t>
            </a:r>
            <a:endParaRPr b="1" sz="1800">
              <a:solidFill>
                <a:schemeClr val="lt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t/>
            </a:r>
            <a:endParaRPr b="1" sz="1800">
              <a:solidFill>
                <a:schemeClr val="lt1"/>
              </a:solidFill>
              <a:latin typeface="Raleway"/>
              <a:ea typeface="Raleway"/>
              <a:cs typeface="Raleway"/>
              <a:sym typeface="Raleway"/>
            </a:endParaRPr>
          </a:p>
          <a:p>
            <a:pPr indent="-342900" lvl="0" marL="457200" rtl="0" algn="l">
              <a:spcBef>
                <a:spcPts val="0"/>
              </a:spcBef>
              <a:spcAft>
                <a:spcPts val="0"/>
              </a:spcAft>
              <a:buClr>
                <a:srgbClr val="FFD966"/>
              </a:buClr>
              <a:buSzPts val="1800"/>
              <a:buFont typeface="Raleway"/>
              <a:buAutoNum type="arabicPeriod"/>
            </a:pPr>
            <a:r>
              <a:rPr b="1" lang="en" sz="1800">
                <a:solidFill>
                  <a:srgbClr val="FFD966"/>
                </a:solidFill>
                <a:latin typeface="Raleway"/>
                <a:ea typeface="Raleway"/>
                <a:cs typeface="Raleway"/>
                <a:sym typeface="Raleway"/>
              </a:rPr>
              <a:t>Improved Quality of Life:</a:t>
            </a:r>
            <a:endParaRPr b="1" sz="1800">
              <a:solidFill>
                <a:srgbClr val="FFD966"/>
              </a:solidFill>
              <a:latin typeface="Raleway"/>
              <a:ea typeface="Raleway"/>
              <a:cs typeface="Raleway"/>
              <a:sym typeface="Raleway"/>
            </a:endParaRPr>
          </a:p>
          <a:p>
            <a:pPr indent="0" lvl="0" marL="457200" rtl="0" algn="l">
              <a:spcBef>
                <a:spcPts val="0"/>
              </a:spcBef>
              <a:spcAft>
                <a:spcPts val="0"/>
              </a:spcAft>
              <a:buClr>
                <a:schemeClr val="dk1"/>
              </a:buClr>
              <a:buSzPts val="1100"/>
              <a:buFont typeface="Arial"/>
              <a:buNone/>
            </a:pPr>
            <a:r>
              <a:rPr b="1" lang="en" sz="1800">
                <a:solidFill>
                  <a:schemeClr val="lt1"/>
                </a:solidFill>
                <a:latin typeface="Raleway"/>
                <a:ea typeface="Raleway"/>
                <a:cs typeface="Raleway"/>
                <a:sym typeface="Raleway"/>
              </a:rPr>
              <a:t> .Safe transportation systems enhance the</a:t>
            </a:r>
            <a:endParaRPr b="1" sz="1800">
              <a:solidFill>
                <a:schemeClr val="lt1"/>
              </a:solidFill>
              <a:latin typeface="Raleway"/>
              <a:ea typeface="Raleway"/>
              <a:cs typeface="Raleway"/>
              <a:sym typeface="Raleway"/>
            </a:endParaRPr>
          </a:p>
          <a:p>
            <a:pPr indent="0" lvl="0" marL="457200" rtl="0" algn="l">
              <a:spcBef>
                <a:spcPts val="0"/>
              </a:spcBef>
              <a:spcAft>
                <a:spcPts val="0"/>
              </a:spcAft>
              <a:buClr>
                <a:schemeClr val="dk1"/>
              </a:buClr>
              <a:buSzPts val="1100"/>
              <a:buFont typeface="Arial"/>
              <a:buNone/>
            </a:pPr>
            <a:r>
              <a:rPr b="1" lang="en" sz="1800">
                <a:solidFill>
                  <a:schemeClr val="lt1"/>
                </a:solidFill>
                <a:latin typeface="Raleway"/>
                <a:ea typeface="Raleway"/>
                <a:cs typeface="Raleway"/>
                <a:sym typeface="Raleway"/>
              </a:rPr>
              <a:t> quality of  life for individuals and communities.</a:t>
            </a:r>
            <a:endParaRPr sz="1200"/>
          </a:p>
        </p:txBody>
      </p:sp>
      <p:pic>
        <p:nvPicPr>
          <p:cNvPr id="105" name="Google Shape;105;p19"/>
          <p:cNvPicPr preferRelativeResize="0"/>
          <p:nvPr/>
        </p:nvPicPr>
        <p:blipFill>
          <a:blip r:embed="rId3">
            <a:alphaModFix/>
          </a:blip>
          <a:stretch>
            <a:fillRect/>
          </a:stretch>
        </p:blipFill>
        <p:spPr>
          <a:xfrm>
            <a:off x="8349950" y="227825"/>
            <a:ext cx="586800" cy="586800"/>
          </a:xfrm>
          <a:prstGeom prst="rect">
            <a:avLst/>
          </a:prstGeom>
          <a:noFill/>
          <a:ln>
            <a:noFill/>
          </a:ln>
          <a:effectLst>
            <a:outerShdw blurRad="57150" rotWithShape="0" algn="bl" dir="4740000" dist="19050">
              <a:srgbClr val="B7B7B7">
                <a:alpha val="19000"/>
              </a:srgbClr>
            </a:outerShdw>
          </a:effectLst>
        </p:spPr>
      </p:pic>
      <p:pic>
        <p:nvPicPr>
          <p:cNvPr id="106" name="Google Shape;106;p19"/>
          <p:cNvPicPr preferRelativeResize="0"/>
          <p:nvPr/>
        </p:nvPicPr>
        <p:blipFill>
          <a:blip r:embed="rId4">
            <a:alphaModFix/>
          </a:blip>
          <a:stretch>
            <a:fillRect/>
          </a:stretch>
        </p:blipFill>
        <p:spPr>
          <a:xfrm>
            <a:off x="6027550" y="1201775"/>
            <a:ext cx="2739950" cy="2739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